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2"/>
    <p:restoredTop sz="94655"/>
  </p:normalViewPr>
  <p:slideViewPr>
    <p:cSldViewPr>
      <p:cViewPr>
        <p:scale>
          <a:sx n="113" d="100"/>
          <a:sy n="113" d="100"/>
        </p:scale>
        <p:origin x="-120" y="-2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A602E-7AE0-4956-B5DA-2350D16882BB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E196B7-901C-4121-851A-E88F6D615C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034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Analog</a:t>
            </a:r>
            <a:r>
              <a:rPr lang="en-US" baseline="0"/>
              <a:t> signal </a:t>
            </a:r>
          </a:p>
          <a:p>
            <a:r>
              <a:rPr lang="en-US" baseline="0"/>
              <a:t>Digital signal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6E389E-D130-4A2A-9398-F2A40F9CB61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99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Cảm</a:t>
            </a:r>
            <a:r>
              <a:rPr lang="en-US" baseline="0" dirty="0"/>
              <a:t> </a:t>
            </a:r>
            <a:r>
              <a:rPr lang="en-US" baseline="0" dirty="0" err="1"/>
              <a:t>ơn</a:t>
            </a:r>
            <a:r>
              <a:rPr lang="en-US" baseline="0" dirty="0"/>
              <a:t> </a:t>
            </a:r>
            <a:r>
              <a:rPr lang="en-US" baseline="0" dirty="0" err="1"/>
              <a:t>các</a:t>
            </a:r>
            <a:r>
              <a:rPr lang="en-US" baseline="0" dirty="0"/>
              <a:t> </a:t>
            </a:r>
            <a:r>
              <a:rPr lang="en-US" baseline="0" dirty="0" err="1"/>
              <a:t>bạn</a:t>
            </a:r>
            <a:r>
              <a:rPr lang="en-US" baseline="0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280F4-2488-46C5-850C-749EFE9FF5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2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636FC-5C77-4155-9EC4-2E09D5FBF658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7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A27B2-45AF-4CAA-847A-563E42B05BC9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06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68DDA-C817-4162-97A0-0E93C67FEF48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04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88E4-9ED5-4519-9724-346211A50A7A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10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684CB-1AF5-4D2D-8C64-BBFDC434DCB0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81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CE32C-D786-4F4A-9111-6E411FD8F106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71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E7B08-06AE-4FD4-9BDC-EDCDA2A59857}" type="datetime1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8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1AC1F-70B4-4135-B7A3-9593B891156D}" type="datetime1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075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97D46-02FC-45AB-BBBE-42AABAEC27DB}" type="datetime1">
              <a:rPr lang="en-US" smtClean="0"/>
              <a:t>1/13/21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2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29A65-F6F2-4575-8079-377DF1792354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C4842-E011-4D45-9CB2-D2E031DDEF75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7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E098D4-CE42-4B98-A4D5-298F21C0C7D0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A2E760-DCDB-4069-BC34-64BBF1304A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50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s://www.st.com/resource/en/reference_manual/dm00043574-stm32f303xb-c-d-e-stm32f303x6-8-stm32f328x8-stm32f358xc-stm32f398xe-advanced-arm-based-mcus-stmicroelectronics.pdf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6.png"/><Relationship Id="rId5" Type="http://schemas.openxmlformats.org/officeDocument/2006/relationships/image" Target="../media/image22.png"/><Relationship Id="rId10" Type="http://schemas.openxmlformats.org/officeDocument/2006/relationships/image" Target="../media/image5.png"/><Relationship Id="rId4" Type="http://schemas.openxmlformats.org/officeDocument/2006/relationships/image" Target="../media/image21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datasheet/stm32f303re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.com/resource/en/reference_manual/dm00043574-stm32f303xb-c-d-e-stm32f303x6-8-stm32f328x8-stm32f358xc-stm32f398xe-advanced-arm-based-mcus-stmicroelectronics.pdf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.com/resource/en/application_note/dm00069390-stm32f30x-adc-modes-and-application-stmicroelectronics.pdf" TargetMode="External"/><Relationship Id="rId2" Type="http://schemas.openxmlformats.org/officeDocument/2006/relationships/hyperlink" Target="https://ww1.microchip.com/downloads/en/DeviceDoc/Differential-and-Single-Ended-ADC-WhitePaper-DS00003197A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t.com/resource/en/application_note/dm00069390-stm32f30x-adc-modes-and-application-stmicroelectronics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17585" y="3191470"/>
            <a:ext cx="4126415" cy="13805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20940" y="325838"/>
            <a:ext cx="2269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TAPIT </a:t>
            </a:r>
          </a:p>
          <a:p>
            <a:r>
              <a:rPr lang="en-US" sz="1600" b="1" dirty="0">
                <a:solidFill>
                  <a:schemeClr val="tx2">
                    <a:lumMod val="50000"/>
                  </a:schemeClr>
                </a:solidFill>
              </a:rPr>
              <a:t>Engineering Co., Ltd.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7400" y="3581340"/>
            <a:ext cx="31699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https://</a:t>
            </a:r>
            <a:r>
              <a:rPr lang="en-US" sz="2000" b="1" dirty="0" err="1">
                <a:solidFill>
                  <a:schemeClr val="bg1"/>
                </a:solidFill>
              </a:rPr>
              <a:t>mculearning.com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No photo description available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88" y="322043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may contain: tex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94" y="304800"/>
            <a:ext cx="2070306" cy="685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6">
            <a:extLst>
              <a:ext uri="{FF2B5EF4-FFF2-40B4-BE49-F238E27FC236}">
                <a16:creationId xmlns:a16="http://schemas.microsoft.com/office/drawing/2014/main" id="{5F5232A9-742C-4081-8ED6-A32B1C663AEC}"/>
              </a:ext>
            </a:extLst>
          </p:cNvPr>
          <p:cNvSpPr txBox="1"/>
          <p:nvPr/>
        </p:nvSpPr>
        <p:spPr>
          <a:xfrm>
            <a:off x="613056" y="6397167"/>
            <a:ext cx="147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0981001119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4" descr="Kết quả hình ảnh cho facebook icon">
            <a:extLst>
              <a:ext uri="{FF2B5EF4-FFF2-40B4-BE49-F238E27FC236}">
                <a16:creationId xmlns:a16="http://schemas.microsoft.com/office/drawing/2014/main" id="{CAE8A01B-B214-4E84-B5B7-F67206ACF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787" y="6456435"/>
            <a:ext cx="249165" cy="24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Hộp Văn bản 8">
            <a:extLst>
              <a:ext uri="{FF2B5EF4-FFF2-40B4-BE49-F238E27FC236}">
                <a16:creationId xmlns:a16="http://schemas.microsoft.com/office/drawing/2014/main" id="{0DD6944D-2CE2-4252-BC18-0FBC82F8E541}"/>
              </a:ext>
            </a:extLst>
          </p:cNvPr>
          <p:cNvSpPr txBox="1"/>
          <p:nvPr/>
        </p:nvSpPr>
        <p:spPr>
          <a:xfrm>
            <a:off x="4923300" y="6435923"/>
            <a:ext cx="162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fb.com/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tapitvn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Hộp Văn bản 10">
            <a:extLst>
              <a:ext uri="{FF2B5EF4-FFF2-40B4-BE49-F238E27FC236}">
                <a16:creationId xmlns:a16="http://schemas.microsoft.com/office/drawing/2014/main" id="{70BEDD61-7D8C-43BA-8072-865116CD20B4}"/>
              </a:ext>
            </a:extLst>
          </p:cNvPr>
          <p:cNvSpPr txBox="1"/>
          <p:nvPr/>
        </p:nvSpPr>
        <p:spPr>
          <a:xfrm>
            <a:off x="7194830" y="6356110"/>
            <a:ext cx="2939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contact@tapit.vn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8" descr="Kết quả hình ảnh cho website icon">
            <a:extLst>
              <a:ext uri="{FF2B5EF4-FFF2-40B4-BE49-F238E27FC236}">
                <a16:creationId xmlns:a16="http://schemas.microsoft.com/office/drawing/2014/main" id="{ACCE3989-5D0A-4548-8A51-D6FC3BE09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437722"/>
            <a:ext cx="267878" cy="26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Hộp Văn bản 12">
            <a:extLst>
              <a:ext uri="{FF2B5EF4-FFF2-40B4-BE49-F238E27FC236}">
                <a16:creationId xmlns:a16="http://schemas.microsoft.com/office/drawing/2014/main" id="{282995DA-C50F-4C54-9E1E-003B53B6E663}"/>
              </a:ext>
            </a:extLst>
          </p:cNvPr>
          <p:cNvSpPr txBox="1"/>
          <p:nvPr/>
        </p:nvSpPr>
        <p:spPr>
          <a:xfrm>
            <a:off x="2535097" y="6411617"/>
            <a:ext cx="1732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https://tapit.vn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0" descr="Hình ảnh có liên quan">
            <a:extLst>
              <a:ext uri="{FF2B5EF4-FFF2-40B4-BE49-F238E27FC236}">
                <a16:creationId xmlns:a16="http://schemas.microsoft.com/office/drawing/2014/main" id="{8C837E66-37CA-49C5-BC6D-B4EC2720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0" y="6385566"/>
            <a:ext cx="339084" cy="33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Kết quả hình ảnh cho email icon">
            <a:extLst>
              <a:ext uri="{FF2B5EF4-FFF2-40B4-BE49-F238E27FC236}">
                <a16:creationId xmlns:a16="http://schemas.microsoft.com/office/drawing/2014/main" id="{875A5C86-35D7-43AA-B7AF-1B2BF885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746" y="6408346"/>
            <a:ext cx="297254" cy="29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981200" y="1636693"/>
            <a:ext cx="5349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STM32 MCU Programming</a:t>
            </a:r>
            <a:br>
              <a:rPr lang="en-US" sz="2800" b="1" dirty="0"/>
            </a:br>
            <a:r>
              <a:rPr lang="en-US" sz="2400" i="1" dirty="0"/>
              <a:t>Hybrid Learning Course </a:t>
            </a:r>
            <a:endParaRPr lang="en-US" sz="2800" i="1" dirty="0"/>
          </a:p>
        </p:txBody>
      </p:sp>
      <p:sp>
        <p:nvSpPr>
          <p:cNvPr id="18" name="Rectangle 17"/>
          <p:cNvSpPr/>
          <p:nvPr/>
        </p:nvSpPr>
        <p:spPr>
          <a:xfrm>
            <a:off x="15240" y="3191470"/>
            <a:ext cx="5753658" cy="13805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8600" y="3383398"/>
            <a:ext cx="5540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STM32 Analog-to-Digital Converter </a:t>
            </a: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(ADC) – Part1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67400" y="3978473"/>
            <a:ext cx="3238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</a:rPr>
              <a:t>Nơi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học</a:t>
            </a:r>
            <a:r>
              <a:rPr lang="en-US" sz="1400" b="1" dirty="0">
                <a:solidFill>
                  <a:schemeClr val="bg1"/>
                </a:solidFill>
              </a:rPr>
              <a:t> Vi </a:t>
            </a:r>
            <a:r>
              <a:rPr lang="en-US" sz="1400" b="1" dirty="0" err="1">
                <a:solidFill>
                  <a:schemeClr val="bg1"/>
                </a:solidFill>
              </a:rPr>
              <a:t>điều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khiển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tốt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nhất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err="1">
                <a:solidFill>
                  <a:schemeClr val="bg1"/>
                </a:solidFill>
              </a:rPr>
              <a:t>Việt</a:t>
            </a:r>
            <a:r>
              <a:rPr lang="en-US" sz="1400" b="1" dirty="0">
                <a:solidFill>
                  <a:schemeClr val="bg1"/>
                </a:solidFill>
              </a:rPr>
              <a:t> Nam!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1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ADC SAMPLING TIME</a:t>
            </a:r>
            <a:endParaRPr lang="en-US" sz="20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355" y="453815"/>
            <a:ext cx="5638800" cy="2060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414" y="2578387"/>
            <a:ext cx="3926185" cy="1460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52400" y="6019800"/>
            <a:ext cx="883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 User manual: </a:t>
            </a:r>
            <a:r>
              <a:rPr lang="en-US">
                <a:hlinkClick r:id="rId4"/>
              </a:rPr>
              <a:t>https://www.st.com/resource/en/reference_manual/dm00043574-stm32f303xb-c-d-e-stm32f303x6-8-stm32f328x8-stm32f358xc-stm32f398xe-advanced-arm-based-mcus-stmicroelectronics.pdf</a:t>
            </a:r>
            <a:endParaRPr lang="en-US"/>
          </a:p>
          <a:p>
            <a:endParaRPr lang="en-US"/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14800"/>
            <a:ext cx="854354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3844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ADC SAMPLING TIME</a:t>
            </a:r>
            <a:endParaRPr lang="en-US" sz="20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84775"/>
            <a:ext cx="6472138" cy="6269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523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2400" y="2133600"/>
            <a:ext cx="8991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000" u="sng" dirty="0">
                <a:latin typeface="Arial" pitchFamily="34" charset="0"/>
                <a:cs typeface="Arial" pitchFamily="34" charset="0"/>
              </a:rPr>
              <a:t>Polling</a:t>
            </a:r>
          </a:p>
          <a:p>
            <a:pPr lvl="1"/>
            <a:r>
              <a:rPr lang="en-US" sz="1600" dirty="0">
                <a:latin typeface="Arial" pitchFamily="34" charset="0"/>
                <a:cs typeface="Arial" pitchFamily="34" charset="0"/>
              </a:rPr>
              <a:t> 	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HAL_ADC_Start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ADC_HandleTypeDef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*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hadc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)</a:t>
            </a:r>
          </a:p>
          <a:p>
            <a:pPr marL="119063" lvl="1"/>
            <a:r>
              <a:rPr lang="en-US" sz="1600" dirty="0">
                <a:latin typeface="Arial" pitchFamily="34" charset="0"/>
                <a:cs typeface="Arial" pitchFamily="34" charset="0"/>
              </a:rPr>
              <a:t> 	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HAL_ADC_PollForConversion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ADC_HandleTypeDef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*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hadc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1600">
                <a:latin typeface="Arial" pitchFamily="34" charset="0"/>
                <a:cs typeface="Arial" pitchFamily="34" charset="0"/>
              </a:rPr>
              <a:t>uint32_t Timeout) uint32_t 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HAL_ADC_GetValue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ADC_HandleTypeDef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*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hadc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	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HAL_ADC_Stop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ADC_HandleTypeDef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*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hadc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u="sng" dirty="0">
                <a:latin typeface="Arial" pitchFamily="34" charset="0"/>
                <a:cs typeface="Arial" pitchFamily="34" charset="0"/>
              </a:rPr>
              <a:t>Interrupt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generation at End of Conversion, End of Injected 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	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HAL_ADC_Start_IT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ADC_HandleTypeDef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*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hadc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)</a:t>
            </a:r>
          </a:p>
          <a:p>
            <a:r>
              <a:rPr lang="en-US" sz="1600" dirty="0">
                <a:latin typeface="Arial" pitchFamily="34" charset="0"/>
                <a:cs typeface="Arial" pitchFamily="34" charset="0"/>
              </a:rPr>
              <a:t>        	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HAL_ADC_Stop_IT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ADC_HandleTypeDef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*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hadc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)</a:t>
            </a:r>
          </a:p>
          <a:p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000" u="sng" dirty="0">
                <a:latin typeface="Arial" pitchFamily="34" charset="0"/>
                <a:cs typeface="Arial" pitchFamily="34" charset="0"/>
              </a:rPr>
              <a:t>DMA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request generation during regular channel conversion</a:t>
            </a:r>
          </a:p>
          <a:p>
            <a:pPr lvl="1"/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HAL_ADC_Start_DMA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ADC_HandleTypeDef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*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hadc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uint32_t*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pData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, uint32_t Length)</a:t>
            </a:r>
          </a:p>
          <a:p>
            <a:pPr lvl="1"/>
            <a:r>
              <a:rPr lang="en-US" sz="16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600" b="1" dirty="0" err="1">
                <a:latin typeface="Arial" pitchFamily="34" charset="0"/>
                <a:cs typeface="Arial" pitchFamily="34" charset="0"/>
              </a:rPr>
              <a:t>HAL_ADC_Stop_DMA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(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ADC_HandleTypeDef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* </a:t>
            </a:r>
            <a:r>
              <a:rPr lang="en-US" sz="1600" dirty="0" err="1">
                <a:latin typeface="Arial" pitchFamily="34" charset="0"/>
                <a:cs typeface="Arial" pitchFamily="34" charset="0"/>
              </a:rPr>
              <a:t>hadc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747" y="609600"/>
            <a:ext cx="5638800" cy="1565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152400" y="0"/>
            <a:ext cx="265188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3200" b="1" dirty="0"/>
              <a:t>Get ADC Value</a:t>
            </a:r>
          </a:p>
        </p:txBody>
      </p:sp>
      <p:sp>
        <p:nvSpPr>
          <p:cNvPr id="2" name="Rectangle 1"/>
          <p:cNvSpPr/>
          <p:nvPr/>
        </p:nvSpPr>
        <p:spPr>
          <a:xfrm>
            <a:off x="594480" y="5638800"/>
            <a:ext cx="6339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b="1" dirty="0" err="1"/>
              <a:t>HAL_ADC_ConvCpltCallback</a:t>
            </a:r>
            <a:r>
              <a:rPr lang="en-US" dirty="0"/>
              <a:t>(</a:t>
            </a:r>
            <a:r>
              <a:rPr lang="en-US" dirty="0" err="1"/>
              <a:t>ADC_HandleTypeDef</a:t>
            </a:r>
            <a:r>
              <a:rPr lang="en-US" dirty="0"/>
              <a:t>* </a:t>
            </a:r>
            <a:r>
              <a:rPr lang="en-US" dirty="0" err="1"/>
              <a:t>hadc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{</a:t>
            </a:r>
          </a:p>
          <a:p>
            <a:r>
              <a:rPr lang="en-US" dirty="0"/>
              <a:t>	…..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HAL_ADC_GetValue</a:t>
            </a:r>
            <a:r>
              <a:rPr lang="en-US" dirty="0">
                <a:latin typeface="Arial" pitchFamily="34" charset="0"/>
                <a:cs typeface="Arial" pitchFamily="34" charset="0"/>
              </a:rPr>
              <a:t>…</a:t>
            </a:r>
            <a:endParaRPr lang="en-US" dirty="0"/>
          </a:p>
          <a:p>
            <a:r>
              <a:rPr lang="en-US" dirty="0"/>
              <a:t>       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97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" y="85253"/>
            <a:ext cx="9118659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4267200"/>
            <a:ext cx="357559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ADC Poll lab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759" y="519053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to setup ADC in poll in CubeMX and Generate Code</a:t>
            </a:r>
          </a:p>
          <a:p>
            <a:r>
              <a:rPr lang="en-US"/>
              <a:t>How to Generate Code in CubeMX and use HAL functions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4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24600" y="626952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Use ADC in polling mode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475198" y="1219200"/>
            <a:ext cx="86688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HAL_ADC_Start</a:t>
            </a:r>
            <a:r>
              <a:rPr lang="en-US" dirty="0"/>
              <a:t>(</a:t>
            </a:r>
            <a:r>
              <a:rPr lang="en-US" dirty="0" err="1"/>
              <a:t>DAC_HandleTypeDef</a:t>
            </a:r>
            <a:r>
              <a:rPr lang="en-US" dirty="0"/>
              <a:t>* </a:t>
            </a:r>
            <a:r>
              <a:rPr lang="en-US" dirty="0" err="1"/>
              <a:t>hdac</a:t>
            </a:r>
            <a:r>
              <a:rPr lang="en-US" dirty="0"/>
              <a:t>, uint32_t Channel)  </a:t>
            </a:r>
            <a:r>
              <a:rPr lang="en-US" dirty="0" err="1"/>
              <a:t>HAL_ADC_PollForConversion</a:t>
            </a:r>
            <a:r>
              <a:rPr lang="en-US" dirty="0"/>
              <a:t>(</a:t>
            </a:r>
            <a:r>
              <a:rPr lang="en-US" dirty="0" err="1"/>
              <a:t>ADC_HandleTypeDef</a:t>
            </a:r>
            <a:r>
              <a:rPr lang="en-US" dirty="0"/>
              <a:t>* </a:t>
            </a:r>
            <a:r>
              <a:rPr lang="en-US" dirty="0" err="1"/>
              <a:t>hadc</a:t>
            </a:r>
            <a:r>
              <a:rPr lang="en-US" dirty="0"/>
              <a:t>, uint32_t Timeout) </a:t>
            </a:r>
          </a:p>
          <a:p>
            <a:r>
              <a:rPr lang="en-US" dirty="0" err="1"/>
              <a:t>HAL_ADC_GetValue</a:t>
            </a:r>
            <a:r>
              <a:rPr lang="en-US" dirty="0"/>
              <a:t>(</a:t>
            </a:r>
            <a:r>
              <a:rPr lang="en-US" dirty="0" err="1"/>
              <a:t>ADC_HandleTypeDef</a:t>
            </a:r>
            <a:r>
              <a:rPr lang="en-US" dirty="0"/>
              <a:t>* </a:t>
            </a:r>
            <a:r>
              <a:rPr lang="en-US" dirty="0" err="1"/>
              <a:t>hadc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70599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48400" y="277061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Use ADC in polling mode </a:t>
            </a:r>
          </a:p>
        </p:txBody>
      </p:sp>
      <p:sp>
        <p:nvSpPr>
          <p:cNvPr id="6" name="Rectangle 5"/>
          <p:cNvSpPr/>
          <p:nvPr/>
        </p:nvSpPr>
        <p:spPr>
          <a:xfrm>
            <a:off x="946255" y="2269067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/>
              <a:t>/* USER CODE BEGIN 3 */ </a:t>
            </a:r>
          </a:p>
          <a:p>
            <a:r>
              <a:rPr lang="en-US"/>
              <a:t>   /* Infinite loop */ </a:t>
            </a:r>
          </a:p>
          <a:p>
            <a:r>
              <a:rPr lang="en-US"/>
              <a:t>while (1)</a:t>
            </a:r>
          </a:p>
          <a:p>
            <a:r>
              <a:rPr lang="en-US"/>
              <a:t> { </a:t>
            </a:r>
          </a:p>
          <a:p>
            <a:pPr lvl="1"/>
            <a:r>
              <a:rPr lang="en-US"/>
              <a:t>HAL_ADC_Start(&amp;hadc1); HAL_ADC_PollForConversion(&amp;hadc1,10); value_adc=HAL_ADC_GetValue(&amp;hadc1); </a:t>
            </a:r>
          </a:p>
          <a:p>
            <a:pPr lvl="1"/>
            <a:r>
              <a:rPr lang="en-US"/>
              <a:t>HAL_Delay(1000);</a:t>
            </a:r>
          </a:p>
          <a:p>
            <a:r>
              <a:rPr lang="en-US"/>
              <a:t>}</a:t>
            </a:r>
          </a:p>
          <a:p>
            <a:r>
              <a:rPr lang="en-US"/>
              <a:t>/* USER CODE END 3 */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1600" y="5257800"/>
            <a:ext cx="3810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/>
              <a:t>=&gt;Debug</a:t>
            </a:r>
          </a:p>
        </p:txBody>
      </p:sp>
      <p:sp>
        <p:nvSpPr>
          <p:cNvPr id="8" name="Rectangle 7"/>
          <p:cNvSpPr/>
          <p:nvPr/>
        </p:nvSpPr>
        <p:spPr>
          <a:xfrm>
            <a:off x="937788" y="826532"/>
            <a:ext cx="50820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/* USER CODE BEGIN PV */ </a:t>
            </a:r>
          </a:p>
          <a:p>
            <a:r>
              <a:rPr lang="en-US"/>
              <a:t>       uint32_t value_adc; </a:t>
            </a:r>
          </a:p>
          <a:p>
            <a:r>
              <a:rPr lang="en-US"/>
              <a:t>/* USER CODE END PV */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64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" y="85253"/>
            <a:ext cx="9118659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0" y="4267200"/>
            <a:ext cx="50922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chemeClr val="accent1"/>
                </a:solidFill>
              </a:rPr>
              <a:t>ADC Interrupt lab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05759" y="5190530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How to setup ADC in interrupt in CubeMX and Generate Code</a:t>
            </a:r>
          </a:p>
          <a:p>
            <a:r>
              <a:rPr lang="en-US"/>
              <a:t>How to Generate Code in CubeMX and use HAL functions</a:t>
            </a:r>
          </a:p>
        </p:txBody>
      </p:sp>
    </p:spTree>
    <p:extLst>
      <p:ext uri="{BB962C8B-B14F-4D97-AF65-F5344CB8AC3E}">
        <p14:creationId xmlns:p14="http://schemas.microsoft.com/office/powerpoint/2010/main" val="1914461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552966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TAB&gt;NVIC settings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8781945" cy="4852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6789701" y="533400"/>
            <a:ext cx="235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Use ADC with interrupt</a:t>
            </a:r>
          </a:p>
        </p:txBody>
      </p:sp>
    </p:spTree>
    <p:extLst>
      <p:ext uri="{BB962C8B-B14F-4D97-AF65-F5344CB8AC3E}">
        <p14:creationId xmlns:p14="http://schemas.microsoft.com/office/powerpoint/2010/main" val="4263224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9600" y="1143000"/>
            <a:ext cx="8534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For ADC start use function </a:t>
            </a:r>
          </a:p>
          <a:p>
            <a:r>
              <a:rPr lang="en-US"/>
              <a:t>• HAL_ADC_Start_IT(ADC_HandleTypeDef* hadc, uint32_t Channel) </a:t>
            </a:r>
          </a:p>
          <a:p>
            <a:r>
              <a:rPr lang="en-US"/>
              <a:t>• HAL_ADC_GetValue(ADC_HandleTypeDef* hadc) </a:t>
            </a:r>
          </a:p>
          <a:p>
            <a:endParaRPr lang="en-US"/>
          </a:p>
          <a:p>
            <a:r>
              <a:rPr lang="en-US"/>
              <a:t>ADC complete callback function </a:t>
            </a:r>
          </a:p>
          <a:p>
            <a:r>
              <a:rPr lang="en-US"/>
              <a:t>• HAL_ADC_ConvCpltCallback(ADC_HandleTypeDef* hadc) </a:t>
            </a:r>
          </a:p>
        </p:txBody>
      </p:sp>
      <p:sp>
        <p:nvSpPr>
          <p:cNvPr id="6" name="Rectangle 5"/>
          <p:cNvSpPr/>
          <p:nvPr/>
        </p:nvSpPr>
        <p:spPr>
          <a:xfrm>
            <a:off x="6789701" y="533400"/>
            <a:ext cx="235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Use ADC with interrupt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74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9900" y="99059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/* USER CODE BEGIN PV */ </a:t>
            </a:r>
          </a:p>
          <a:p>
            <a:pPr lvl="1"/>
            <a:r>
              <a:rPr lang="en-US" dirty="0"/>
              <a:t>uint32_t </a:t>
            </a:r>
            <a:r>
              <a:rPr lang="en-US" dirty="0" err="1"/>
              <a:t>value_adc</a:t>
            </a:r>
            <a:r>
              <a:rPr lang="en-US" dirty="0"/>
              <a:t>;  </a:t>
            </a:r>
          </a:p>
          <a:p>
            <a:r>
              <a:rPr lang="en-US" dirty="0"/>
              <a:t>/* USER CODE END PV *</a:t>
            </a:r>
          </a:p>
        </p:txBody>
      </p:sp>
      <p:sp>
        <p:nvSpPr>
          <p:cNvPr id="6" name="Rectangle 5"/>
          <p:cNvSpPr/>
          <p:nvPr/>
        </p:nvSpPr>
        <p:spPr>
          <a:xfrm>
            <a:off x="482600" y="2480965"/>
            <a:ext cx="6375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/* USER CODE BEGIN 2 */        </a:t>
            </a:r>
          </a:p>
          <a:p>
            <a:r>
              <a:rPr lang="en-US"/>
              <a:t>          HAL_ADC_Start_IT(&amp;hadc1); </a:t>
            </a:r>
          </a:p>
          <a:p>
            <a:r>
              <a:rPr lang="en-US"/>
              <a:t>/* USER CODE END 2 */ 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3581400"/>
            <a:ext cx="6553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/* USER CODE BEGIN 4 */ </a:t>
            </a:r>
          </a:p>
          <a:p>
            <a:r>
              <a:rPr lang="en-US"/>
              <a:t>void HAL_ADC_ConvCpltCallback(ADC_HandleTypeDef* hadc) </a:t>
            </a:r>
          </a:p>
          <a:p>
            <a:r>
              <a:rPr lang="en-US"/>
              <a:t>{ </a:t>
            </a:r>
          </a:p>
          <a:p>
            <a:pPr lvl="1"/>
            <a:r>
              <a:rPr lang="en-US"/>
              <a:t>value_adc=HAL_ADC_GetValue(&amp;hadc1); </a:t>
            </a:r>
          </a:p>
          <a:p>
            <a:pPr lvl="1"/>
            <a:r>
              <a:rPr lang="en-US"/>
              <a:t>HAL_ADC_Start_IT(&amp;hadc1); </a:t>
            </a:r>
          </a:p>
          <a:p>
            <a:r>
              <a:rPr lang="en-US"/>
              <a:t>}</a:t>
            </a:r>
          </a:p>
          <a:p>
            <a:r>
              <a:rPr lang="en-US"/>
              <a:t> /* USER CODE END 4 */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5708210"/>
            <a:ext cx="3048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/>
              <a:t>=&gt;Debug</a:t>
            </a:r>
          </a:p>
        </p:txBody>
      </p:sp>
      <p:sp>
        <p:nvSpPr>
          <p:cNvPr id="9" name="Rectangle 8"/>
          <p:cNvSpPr/>
          <p:nvPr/>
        </p:nvSpPr>
        <p:spPr>
          <a:xfrm>
            <a:off x="6789701" y="533400"/>
            <a:ext cx="2354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Use ADC with interrupt</a:t>
            </a:r>
          </a:p>
        </p:txBody>
      </p:sp>
    </p:spTree>
    <p:extLst>
      <p:ext uri="{BB962C8B-B14F-4D97-AF65-F5344CB8AC3E}">
        <p14:creationId xmlns:p14="http://schemas.microsoft.com/office/powerpoint/2010/main" val="240338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ADC introduction </a:t>
            </a:r>
            <a:r>
              <a:rPr lang="en-US" sz="2000" dirty="0"/>
              <a:t>(</a:t>
            </a:r>
            <a:r>
              <a:rPr lang="en-US" sz="2000"/>
              <a:t>SAR type)</a:t>
            </a:r>
            <a:endParaRPr lang="en-US" sz="20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1503019" y="838200"/>
            <a:ext cx="5507381" cy="2895600"/>
            <a:chOff x="1589027" y="876794"/>
            <a:chExt cx="5507381" cy="2895600"/>
          </a:xfrm>
        </p:grpSpPr>
        <p:sp>
          <p:nvSpPr>
            <p:cNvPr id="6" name="Rectangle 5"/>
            <p:cNvSpPr/>
            <p:nvPr/>
          </p:nvSpPr>
          <p:spPr>
            <a:xfrm>
              <a:off x="2556095" y="876794"/>
              <a:ext cx="4540313" cy="28956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85305" y="1751018"/>
              <a:ext cx="1752600" cy="848762"/>
            </a:xfrm>
            <a:prstGeom prst="rect">
              <a:avLst/>
            </a:prstGeom>
            <a:ln w="1905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SAR ADC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00608" y="917534"/>
              <a:ext cx="13716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STM32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072166" y="2360618"/>
              <a:ext cx="865738" cy="2286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DATA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77208" y="951107"/>
              <a:ext cx="990601" cy="8382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Cortex</a:t>
              </a:r>
            </a:p>
            <a:p>
              <a:pPr algn="ctr"/>
              <a:r>
                <a:rPr lang="en-US"/>
                <a:t>M4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26318" y="2357036"/>
              <a:ext cx="1143000" cy="133085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Memory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8989" y="1877955"/>
              <a:ext cx="690329" cy="3304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DMA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89027" y="1831474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ADC_IN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470090" y="2037332"/>
              <a:ext cx="152400" cy="148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470090" y="2364578"/>
              <a:ext cx="152400" cy="148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0090" y="1820237"/>
              <a:ext cx="152400" cy="148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2286000" y="4341674"/>
            <a:ext cx="4976875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5400"/>
              <a:t>Analog to Digital </a:t>
            </a:r>
            <a:br>
              <a:rPr lang="es-ES" sz="5400"/>
            </a:br>
            <a:r>
              <a:rPr lang="es-ES" sz="5400"/>
              <a:t>Converter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264025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38200" y="4678740"/>
            <a:ext cx="8305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Instructor				</a:t>
            </a:r>
          </a:p>
          <a:p>
            <a:r>
              <a:rPr lang="en-US" sz="2000" dirty="0"/>
              <a:t>Eng. Nguyen Huynh </a:t>
            </a:r>
            <a:r>
              <a:rPr lang="en-US" sz="2000" dirty="0" err="1"/>
              <a:t>Nhat</a:t>
            </a:r>
            <a:r>
              <a:rPr lang="en-US" sz="2000" dirty="0"/>
              <a:t> Thuong		Eng. Tran </a:t>
            </a:r>
            <a:r>
              <a:rPr lang="en-US" sz="2000" dirty="0" err="1"/>
              <a:t>Thuy</a:t>
            </a:r>
            <a:r>
              <a:rPr lang="en-US" sz="2000" dirty="0"/>
              <a:t> Ngoc Hang</a:t>
            </a:r>
          </a:p>
          <a:p>
            <a:br>
              <a:rPr lang="en-US" sz="2000" dirty="0"/>
            </a:br>
            <a:r>
              <a:rPr lang="en-US" sz="2800" b="1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85900" y="417141"/>
            <a:ext cx="2269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TAPIT </a:t>
            </a:r>
          </a:p>
          <a:p>
            <a:r>
              <a:rPr lang="en-US" dirty="0"/>
              <a:t>Engineering Co., Ltd.</a:t>
            </a:r>
          </a:p>
        </p:txBody>
      </p:sp>
      <p:pic>
        <p:nvPicPr>
          <p:cNvPr id="9" name="Picture 2" descr="No photo description available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8681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 may contain: tex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1000"/>
            <a:ext cx="2377095" cy="78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3C5D95-A720-714D-9CF6-DAD14682D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096" y="1777400"/>
            <a:ext cx="4188904" cy="2932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820B60-A2C6-8043-965F-1F580C13E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7079" y="1786948"/>
            <a:ext cx="4188904" cy="2913136"/>
          </a:xfrm>
          <a:prstGeom prst="rect">
            <a:avLst/>
          </a:prstGeom>
        </p:spPr>
      </p:pic>
      <p:sp>
        <p:nvSpPr>
          <p:cNvPr id="17" name="Hộp Văn bản 6">
            <a:extLst>
              <a:ext uri="{FF2B5EF4-FFF2-40B4-BE49-F238E27FC236}">
                <a16:creationId xmlns:a16="http://schemas.microsoft.com/office/drawing/2014/main" id="{5F5232A9-742C-4081-8ED6-A32B1C663AEC}"/>
              </a:ext>
            </a:extLst>
          </p:cNvPr>
          <p:cNvSpPr txBox="1"/>
          <p:nvPr/>
        </p:nvSpPr>
        <p:spPr>
          <a:xfrm>
            <a:off x="613056" y="6397167"/>
            <a:ext cx="14729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0981001119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4" descr="Kết quả hình ảnh cho facebook icon">
            <a:extLst>
              <a:ext uri="{FF2B5EF4-FFF2-40B4-BE49-F238E27FC236}">
                <a16:creationId xmlns:a16="http://schemas.microsoft.com/office/drawing/2014/main" id="{CAE8A01B-B214-4E84-B5B7-F67206ACF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787" y="6456435"/>
            <a:ext cx="249165" cy="24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Hộp Văn bản 8">
            <a:extLst>
              <a:ext uri="{FF2B5EF4-FFF2-40B4-BE49-F238E27FC236}">
                <a16:creationId xmlns:a16="http://schemas.microsoft.com/office/drawing/2014/main" id="{0DD6944D-2CE2-4252-BC18-0FBC82F8E541}"/>
              </a:ext>
            </a:extLst>
          </p:cNvPr>
          <p:cNvSpPr txBox="1"/>
          <p:nvPr/>
        </p:nvSpPr>
        <p:spPr>
          <a:xfrm>
            <a:off x="4923300" y="6435923"/>
            <a:ext cx="1629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fb.com/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tapitvn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Hộp Văn bản 10">
            <a:extLst>
              <a:ext uri="{FF2B5EF4-FFF2-40B4-BE49-F238E27FC236}">
                <a16:creationId xmlns:a16="http://schemas.microsoft.com/office/drawing/2014/main" id="{70BEDD61-7D8C-43BA-8072-865116CD20B4}"/>
              </a:ext>
            </a:extLst>
          </p:cNvPr>
          <p:cNvSpPr txBox="1"/>
          <p:nvPr/>
        </p:nvSpPr>
        <p:spPr>
          <a:xfrm>
            <a:off x="7194830" y="6356110"/>
            <a:ext cx="29397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contact@tapit.vn</a:t>
            </a: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8" descr="Kết quả hình ảnh cho website icon">
            <a:extLst>
              <a:ext uri="{FF2B5EF4-FFF2-40B4-BE49-F238E27FC236}">
                <a16:creationId xmlns:a16="http://schemas.microsoft.com/office/drawing/2014/main" id="{ACCE3989-5D0A-4548-8A51-D6FC3BE09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437722"/>
            <a:ext cx="267878" cy="26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Hộp Văn bản 12">
            <a:extLst>
              <a:ext uri="{FF2B5EF4-FFF2-40B4-BE49-F238E27FC236}">
                <a16:creationId xmlns:a16="http://schemas.microsoft.com/office/drawing/2014/main" id="{282995DA-C50F-4C54-9E1E-003B53B6E663}"/>
              </a:ext>
            </a:extLst>
          </p:cNvPr>
          <p:cNvSpPr txBox="1"/>
          <p:nvPr/>
        </p:nvSpPr>
        <p:spPr>
          <a:xfrm>
            <a:off x="2535097" y="6411617"/>
            <a:ext cx="1732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https://tapit.vn</a:t>
            </a:r>
            <a:endParaRPr lang="vi-V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10" descr="Hình ảnh có liên quan">
            <a:extLst>
              <a:ext uri="{FF2B5EF4-FFF2-40B4-BE49-F238E27FC236}">
                <a16:creationId xmlns:a16="http://schemas.microsoft.com/office/drawing/2014/main" id="{8C837E66-37CA-49C5-BC6D-B4EC27207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0" y="6385566"/>
            <a:ext cx="339084" cy="33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Kết quả hình ảnh cho email icon">
            <a:extLst>
              <a:ext uri="{FF2B5EF4-FFF2-40B4-BE49-F238E27FC236}">
                <a16:creationId xmlns:a16="http://schemas.microsoft.com/office/drawing/2014/main" id="{875A5C86-35D7-43AA-B7AF-1B2BF885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746" y="6408346"/>
            <a:ext cx="297254" cy="297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30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533400"/>
            <a:ext cx="9080267" cy="510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STM32F303RE ADC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5879068"/>
            <a:ext cx="759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 Datasheet: </a:t>
            </a:r>
            <a:r>
              <a:rPr lang="en-US">
                <a:hlinkClick r:id="rId3"/>
              </a:rPr>
              <a:t>https://www.st.com/resource/en/datasheet/stm32f303re.pdf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630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ADC CHANNEL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389026" y="457200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Each ADC has up to 19 multiplexed channels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2000" y="2362200"/>
            <a:ext cx="446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Internal Channel </a:t>
            </a:r>
          </a:p>
        </p:txBody>
      </p:sp>
      <p:sp>
        <p:nvSpPr>
          <p:cNvPr id="9" name="Rectangle 8"/>
          <p:cNvSpPr/>
          <p:nvPr/>
        </p:nvSpPr>
        <p:spPr>
          <a:xfrm>
            <a:off x="737023" y="926068"/>
            <a:ext cx="1853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External Channel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1230868"/>
            <a:ext cx="3226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ADC external channels mapping: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371600" y="1524000"/>
            <a:ext cx="6170742" cy="737534"/>
            <a:chOff x="473849" y="2097715"/>
            <a:chExt cx="7545258" cy="73753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49" y="2488469"/>
              <a:ext cx="7545258" cy="3467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849" y="2097715"/>
              <a:ext cx="7545258" cy="418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452" y="2706389"/>
            <a:ext cx="6303037" cy="3313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7174" y="5943600"/>
            <a:ext cx="91916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 User Manual: </a:t>
            </a:r>
            <a:r>
              <a:rPr lang="en-US">
                <a:hlinkClick r:id="rId5"/>
              </a:rPr>
              <a:t>https://www.st.com/resource/en/reference_manual/dm00043574-stm32f303xb-c-d-e-stm32f303x6-8-stm32f328x8-stm32f358xc-stm32f398xe-advanced-arm-based-mcus-stmicroelectronics.pdf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2576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8600" y="584954"/>
            <a:ext cx="891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ADC channel inputs can be configured in single-ended or differential mode</a:t>
            </a:r>
          </a:p>
          <a:p>
            <a:endParaRPr lang="en-US" i="1"/>
          </a:p>
        </p:txBody>
      </p:sp>
      <p:sp>
        <p:nvSpPr>
          <p:cNvPr id="6" name="Rectangle 5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ADC CHANNEL INPUT MODE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571499" y="1141174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Single-ended mode</a:t>
            </a:r>
          </a:p>
        </p:txBody>
      </p:sp>
      <p:sp>
        <p:nvSpPr>
          <p:cNvPr id="8" name="Rectangle 7"/>
          <p:cNvSpPr/>
          <p:nvPr/>
        </p:nvSpPr>
        <p:spPr>
          <a:xfrm>
            <a:off x="571499" y="3003778"/>
            <a:ext cx="2814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/>
              <a:t>Differential mode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00" y="4953000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 Differential and Single-Ended ADC: </a:t>
            </a:r>
            <a:r>
              <a:rPr lang="en-US">
                <a:hlinkClick r:id="rId2"/>
              </a:rPr>
              <a:t>https://ww1.microchip.com/downloads/en/DeviceDoc/Differential-and-Single-Ended-ADC-WhitePaper-DS00003197A.pdf</a:t>
            </a:r>
            <a:endParaRPr lang="en-US"/>
          </a:p>
          <a:p>
            <a:r>
              <a:rPr lang="en-US"/>
              <a:t>Ref STM32F30x ADC modes and application: </a:t>
            </a:r>
          </a:p>
          <a:p>
            <a:r>
              <a:rPr lang="en-US">
                <a:hlinkClick r:id="rId3"/>
              </a:rPr>
              <a:t>https://www.st.com/resource/en/application_note/dm00069390-stm32f30x-adc-modes-and-application-stmicroelectronics.pdf</a:t>
            </a:r>
            <a:r>
              <a:rPr lang="en-US"/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899" y="3641817"/>
            <a:ext cx="800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differential ADC measures the voltage difference between two inputs.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699" y="1685448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single-ended ADC measures the voltage an analog voltage signal on a single wire referenced to this common ground.</a:t>
            </a:r>
          </a:p>
        </p:txBody>
      </p:sp>
    </p:spTree>
    <p:extLst>
      <p:ext uri="{BB962C8B-B14F-4D97-AF65-F5344CB8AC3E}">
        <p14:creationId xmlns:p14="http://schemas.microsoft.com/office/powerpoint/2010/main" val="129797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ADC RESOLUTION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545068"/>
            <a:ext cx="7465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12, 10, 8 or 6-bit configurable resolution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265497" y="3350551"/>
            <a:ext cx="4904052" cy="1127016"/>
            <a:chOff x="2209799" y="3787914"/>
            <a:chExt cx="4904052" cy="1127016"/>
          </a:xfrm>
        </p:grpSpPr>
        <p:sp>
          <p:nvSpPr>
            <p:cNvPr id="8" name="Rectangle 7"/>
            <p:cNvSpPr/>
            <p:nvPr/>
          </p:nvSpPr>
          <p:spPr>
            <a:xfrm>
              <a:off x="2209799" y="4514820"/>
              <a:ext cx="191110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V</a:t>
              </a:r>
              <a:r>
                <a:rPr lang="en-US" sz="2000" baseline="-25000" dirty="0"/>
                <a:t>REF-</a:t>
              </a:r>
              <a:r>
                <a:rPr lang="en-US" sz="2000" dirty="0"/>
                <a:t> ≤ V</a:t>
              </a:r>
              <a:r>
                <a:rPr lang="en-US" sz="2000" baseline="-25000" dirty="0"/>
                <a:t>IN</a:t>
              </a:r>
              <a:r>
                <a:rPr lang="en-US" sz="2000" dirty="0"/>
                <a:t> ≤ V</a:t>
              </a:r>
              <a:r>
                <a:rPr lang="en-US" sz="2000" baseline="-25000" dirty="0"/>
                <a:t>REF+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867025" y="3787914"/>
              <a:ext cx="182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V</a:t>
              </a:r>
              <a:r>
                <a:rPr lang="en-US" sz="2000" baseline="-25000" dirty="0"/>
                <a:t>IN </a:t>
              </a:r>
              <a:r>
                <a:rPr lang="en-US" sz="2000" dirty="0"/>
                <a:t>=  V</a:t>
              </a:r>
              <a:r>
                <a:rPr lang="en-US" sz="2000" baseline="-25000" dirty="0"/>
                <a:t>REF-</a:t>
              </a:r>
              <a:r>
                <a:rPr lang="en-US" sz="2000" dirty="0"/>
                <a:t>  </a:t>
              </a:r>
              <a:br>
                <a:rPr lang="en-US" sz="2000" dirty="0"/>
              </a:br>
              <a:r>
                <a:rPr lang="en-US" sz="2000" dirty="0"/>
                <a:t>V</a:t>
              </a:r>
              <a:r>
                <a:rPr lang="en-US" sz="2000" baseline="-25000" dirty="0"/>
                <a:t>IN </a:t>
              </a:r>
              <a:r>
                <a:rPr lang="en-US" sz="2000" dirty="0"/>
                <a:t>=  V</a:t>
              </a:r>
              <a:r>
                <a:rPr lang="en-US" sz="2000" baseline="-25000" dirty="0"/>
                <a:t>REF+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257800" y="3787914"/>
              <a:ext cx="182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</a:t>
              </a:r>
              <a:r>
                <a:rPr lang="en-US" sz="2000" baseline="-25000" dirty="0"/>
                <a:t>ADC</a:t>
              </a:r>
              <a:r>
                <a:rPr lang="en-US" sz="2000" dirty="0"/>
                <a:t> =  0  </a:t>
              </a:r>
              <a:br>
                <a:rPr lang="en-US" sz="2000" dirty="0"/>
              </a:br>
              <a:r>
                <a:rPr lang="en-US" sz="2000" dirty="0"/>
                <a:t>N</a:t>
              </a:r>
              <a:r>
                <a:rPr lang="en-US" sz="2000" baseline="-25000" dirty="0"/>
                <a:t>ADC</a:t>
              </a:r>
              <a:r>
                <a:rPr lang="en-US" sz="2000" dirty="0"/>
                <a:t> =  2</a:t>
              </a:r>
              <a:r>
                <a:rPr lang="en-US" sz="2000" baseline="30000" dirty="0"/>
                <a:t>^</a:t>
              </a:r>
              <a:r>
                <a:rPr lang="en-US" sz="2000" baseline="30000" dirty="0">
                  <a:solidFill>
                    <a:srgbClr val="FF0000"/>
                  </a:solidFill>
                </a:rPr>
                <a:t>12</a:t>
              </a:r>
              <a:r>
                <a:rPr lang="en-US" sz="2000" dirty="0"/>
                <a:t> -1</a:t>
              </a:r>
              <a:endParaRPr lang="en-US" sz="2000" baseline="-25000" dirty="0"/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4086225" y="4016514"/>
              <a:ext cx="10827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086225" y="4321314"/>
              <a:ext cx="10827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4086225" y="4712763"/>
              <a:ext cx="1082701" cy="211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5274886" y="4495800"/>
              <a:ext cx="183896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0  ≤  N</a:t>
              </a:r>
              <a:r>
                <a:rPr lang="en-US" baseline="-25000" dirty="0"/>
                <a:t>ADC </a:t>
              </a:r>
              <a:r>
                <a:rPr lang="en-US" dirty="0"/>
                <a:t>≤ 2</a:t>
              </a:r>
              <a:r>
                <a:rPr lang="en-US" baseline="30000" dirty="0"/>
                <a:t>^</a:t>
              </a:r>
              <a:r>
                <a:rPr lang="en-US" baseline="30000" dirty="0">
                  <a:solidFill>
                    <a:srgbClr val="FF0000"/>
                  </a:solidFill>
                </a:rPr>
                <a:t>12</a:t>
              </a:r>
              <a:r>
                <a:rPr lang="en-US" dirty="0"/>
                <a:t> -1</a:t>
              </a:r>
              <a:endParaRPr lang="en-US" baseline="-25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5125" y="4922890"/>
            <a:ext cx="3154373" cy="811947"/>
            <a:chOff x="3184399" y="5103078"/>
            <a:chExt cx="3154373" cy="811947"/>
          </a:xfrm>
        </p:grpSpPr>
        <p:sp>
          <p:nvSpPr>
            <p:cNvPr id="16" name="Rectangle 15"/>
            <p:cNvSpPr/>
            <p:nvPr/>
          </p:nvSpPr>
          <p:spPr>
            <a:xfrm>
              <a:off x="3184399" y="5268694"/>
              <a:ext cx="3154373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N</a:t>
              </a:r>
              <a:r>
                <a:rPr lang="en-US" baseline="-25000" dirty="0"/>
                <a:t>ADC  </a:t>
              </a:r>
              <a:r>
                <a:rPr lang="en-US" dirty="0"/>
                <a:t>= (2</a:t>
              </a:r>
              <a:r>
                <a:rPr lang="en-US" baseline="30000" dirty="0"/>
                <a:t>^</a:t>
              </a:r>
              <a:r>
                <a:rPr lang="en-US" baseline="30000" dirty="0">
                  <a:solidFill>
                    <a:srgbClr val="FF0000"/>
                  </a:solidFill>
                </a:rPr>
                <a:t>12</a:t>
              </a:r>
              <a:r>
                <a:rPr lang="en-US" dirty="0"/>
                <a:t> -1) x  </a:t>
              </a:r>
              <a:endParaRPr lang="en-US" baseline="-25000" dirty="0"/>
            </a:p>
            <a:p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885151" y="5468719"/>
              <a:ext cx="13012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4969258" y="5103078"/>
              <a:ext cx="10647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IN </a:t>
              </a:r>
              <a:r>
                <a:rPr lang="en-US" dirty="0"/>
                <a:t>– V</a:t>
              </a:r>
              <a:r>
                <a:rPr lang="en-US" baseline="-25000" dirty="0"/>
                <a:t>REF-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77143" y="5432762"/>
              <a:ext cx="12330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V</a:t>
              </a:r>
              <a:r>
                <a:rPr lang="en-US" baseline="-25000" dirty="0"/>
                <a:t>REF+ </a:t>
              </a:r>
              <a:r>
                <a:rPr lang="en-US" dirty="0"/>
                <a:t>– V</a:t>
              </a:r>
              <a:r>
                <a:rPr lang="en-US" baseline="-25000" dirty="0"/>
                <a:t>REF-</a:t>
              </a: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4100675" y="5100174"/>
            <a:ext cx="1066800" cy="304800"/>
          </a:xfrm>
          <a:prstGeom prst="rightArrow">
            <a:avLst>
              <a:gd name="adj1" fmla="val 50000"/>
              <a:gd name="adj2" fmla="val 9723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591050" y="5054007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</a:t>
            </a:r>
            <a:r>
              <a:rPr lang="en-US" baseline="-25000" dirty="0"/>
              <a:t>IN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999298" y="505915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299380" y="4900744"/>
            <a:ext cx="1204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</a:t>
            </a:r>
            <a:r>
              <a:rPr lang="en-US" baseline="-25000" dirty="0"/>
              <a:t>ADC </a:t>
            </a:r>
            <a:r>
              <a:rPr lang="en-US" dirty="0"/>
              <a:t>x VDD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380298" y="5255580"/>
            <a:ext cx="1066800" cy="14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08898" y="519988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4095</a:t>
            </a:r>
          </a:p>
        </p:txBody>
      </p:sp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34" y="952500"/>
            <a:ext cx="6811973" cy="211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300664" y="5962650"/>
            <a:ext cx="815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*16bit data register -&gt; DataAlignment (right alignment)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9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STM32F30x ADC modes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914400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Independent modes</a:t>
            </a:r>
          </a:p>
          <a:p>
            <a:r>
              <a:rPr lang="en-US"/>
              <a:t>	Regular conversion mode</a:t>
            </a:r>
          </a:p>
          <a:p>
            <a:r>
              <a:rPr lang="en-US"/>
              <a:t>	Injected conversion mode</a:t>
            </a:r>
          </a:p>
        </p:txBody>
      </p:sp>
      <p:sp>
        <p:nvSpPr>
          <p:cNvPr id="7" name="Rectangle 6"/>
          <p:cNvSpPr/>
          <p:nvPr/>
        </p:nvSpPr>
        <p:spPr>
          <a:xfrm>
            <a:off x="1295400" y="2209800"/>
            <a:ext cx="424936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Dual modes</a:t>
            </a:r>
          </a:p>
          <a:p>
            <a:r>
              <a:rPr lang="en-US"/>
              <a:t>	Dual injected simultaneous mode</a:t>
            </a:r>
          </a:p>
          <a:p>
            <a:r>
              <a:rPr lang="en-US"/>
              <a:t>	Dual regular simultaneous mode</a:t>
            </a:r>
          </a:p>
          <a:p>
            <a:r>
              <a:rPr lang="en-US"/>
              <a:t>	Dual interleaved mode</a:t>
            </a:r>
          </a:p>
          <a:p>
            <a:r>
              <a:rPr lang="en-US"/>
              <a:t>	Dual alternate trigger 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980" y="5715000"/>
            <a:ext cx="861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 STM32F30x ADC modes and application: </a:t>
            </a:r>
            <a:r>
              <a:rPr lang="en-US">
                <a:hlinkClick r:id="rId2"/>
              </a:rPr>
              <a:t>https://www.st.com/resource/en/application_note/dm00069390-stm32f30x-adc-modes-and-application-stmicroelectronics.pdf</a:t>
            </a:r>
            <a:r>
              <a:rPr lang="en-US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74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STM32F30x ADC modes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584775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Independent modes</a:t>
            </a:r>
          </a:p>
          <a:p>
            <a:r>
              <a:rPr lang="en-US"/>
              <a:t>	Regular conversion mode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19159"/>
            <a:ext cx="7090227" cy="4934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590800" y="1257084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Multichannel/Single, continuous mode </a:t>
            </a:r>
          </a:p>
        </p:txBody>
      </p:sp>
    </p:spTree>
    <p:extLst>
      <p:ext uri="{BB962C8B-B14F-4D97-AF65-F5344CB8AC3E}">
        <p14:creationId xmlns:p14="http://schemas.microsoft.com/office/powerpoint/2010/main" val="408899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1709166"/>
            <a:ext cx="6972300" cy="4911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/>
          <p:cNvSpPr/>
          <p:nvPr/>
        </p:nvSpPr>
        <p:spPr>
          <a:xfrm>
            <a:off x="228600" y="0"/>
            <a:ext cx="6095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/>
              <a:t>STM32F30x ADC modes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584775"/>
            <a:ext cx="403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Independent modes</a:t>
            </a:r>
          </a:p>
          <a:p>
            <a:r>
              <a:rPr lang="en-US"/>
              <a:t>	Regular conversion mode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0800" y="1257084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Multichannel/single, single conversion mode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A2E760-DCDB-4069-BC34-64BBF1304AD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63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1035</Words>
  <Application>Microsoft Macintosh PowerPoint</Application>
  <PresentationFormat>On-screen Show (4:3)</PresentationFormat>
  <Paragraphs>168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Nguyen Huynh Nhat Thuong - COE</cp:lastModifiedBy>
  <cp:revision>12</cp:revision>
  <dcterms:created xsi:type="dcterms:W3CDTF">2021-01-13T11:18:41Z</dcterms:created>
  <dcterms:modified xsi:type="dcterms:W3CDTF">2021-01-14T01:58:34Z</dcterms:modified>
</cp:coreProperties>
</file>